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3" r:id="rId3"/>
    <p:sldId id="257" r:id="rId4"/>
    <p:sldId id="274" r:id="rId5"/>
    <p:sldId id="275" r:id="rId6"/>
    <p:sldId id="276" r:id="rId7"/>
    <p:sldId id="277" r:id="rId8"/>
    <p:sldId id="269" r:id="rId9"/>
    <p:sldId id="278" r:id="rId10"/>
    <p:sldId id="279" r:id="rId11"/>
    <p:sldId id="280" r:id="rId12"/>
    <p:sldId id="281" r:id="rId13"/>
    <p:sldId id="282" r:id="rId14"/>
    <p:sldId id="283" r:id="rId15"/>
    <p:sldId id="259" r:id="rId16"/>
    <p:sldId id="272" r:id="rId17"/>
    <p:sldId id="284" r:id="rId18"/>
    <p:sldId id="286" r:id="rId19"/>
    <p:sldId id="258" r:id="rId20"/>
    <p:sldId id="265" r:id="rId21"/>
    <p:sldId id="287" r:id="rId22"/>
    <p:sldId id="288" r:id="rId23"/>
    <p:sldId id="270" r:id="rId24"/>
    <p:sldId id="289" r:id="rId25"/>
    <p:sldId id="267" r:id="rId26"/>
    <p:sldId id="266" r:id="rId27"/>
    <p:sldId id="268" r:id="rId28"/>
    <p:sldId id="260" r:id="rId29"/>
    <p:sldId id="290" r:id="rId30"/>
    <p:sldId id="291" r:id="rId31"/>
    <p:sldId id="292" r:id="rId32"/>
    <p:sldId id="293" r:id="rId33"/>
    <p:sldId id="261" r:id="rId34"/>
    <p:sldId id="263" r:id="rId35"/>
    <p:sldId id="264" r:id="rId36"/>
    <p:sldId id="262" r:id="rId37"/>
    <p:sldId id="29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34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qGwsvuxuK7g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Energy on the </a:t>
            </a:r>
            <a:r>
              <a:rPr lang="en-US" dirty="0" smtClean="0"/>
              <a:t>Oceans Topic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Debating and understanding energy policy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27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Gas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What is natural gas used for?</a:t>
            </a:r>
          </a:p>
          <a:p>
            <a:pPr lvl="1"/>
            <a:r>
              <a:rPr lang="en-US" dirty="0" smtClean="0"/>
              <a:t>Heating</a:t>
            </a:r>
          </a:p>
          <a:p>
            <a:pPr lvl="1"/>
            <a:r>
              <a:rPr lang="en-US" dirty="0" smtClean="0"/>
              <a:t>Cooking</a:t>
            </a:r>
          </a:p>
          <a:p>
            <a:pPr lvl="1"/>
            <a:r>
              <a:rPr lang="en-US" dirty="0" smtClean="0"/>
              <a:t>Electricity</a:t>
            </a:r>
          </a:p>
          <a:p>
            <a:pPr lvl="1"/>
            <a:r>
              <a:rPr lang="en-US" dirty="0" smtClean="0"/>
              <a:t>Chemical </a:t>
            </a:r>
            <a:r>
              <a:rPr lang="en-US" dirty="0" err="1" smtClean="0"/>
              <a:t>Feedstocks</a:t>
            </a: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Who produces natural gas? (Top 5)</a:t>
            </a:r>
          </a:p>
          <a:p>
            <a:pPr lvl="1"/>
            <a:r>
              <a:rPr lang="en-US" dirty="0" smtClean="0"/>
              <a:t>United </a:t>
            </a:r>
            <a:r>
              <a:rPr lang="en-US" dirty="0"/>
              <a:t>States</a:t>
            </a:r>
          </a:p>
          <a:p>
            <a:pPr lvl="1"/>
            <a:r>
              <a:rPr lang="en-US" dirty="0" smtClean="0"/>
              <a:t>Russia</a:t>
            </a:r>
            <a:endParaRPr lang="en-US" dirty="0"/>
          </a:p>
          <a:p>
            <a:pPr lvl="1"/>
            <a:r>
              <a:rPr lang="en-US" dirty="0" smtClean="0"/>
              <a:t>European </a:t>
            </a:r>
            <a:r>
              <a:rPr lang="en-US" dirty="0"/>
              <a:t>Union</a:t>
            </a:r>
          </a:p>
          <a:p>
            <a:pPr lvl="1"/>
            <a:r>
              <a:rPr lang="en-US" dirty="0" smtClean="0"/>
              <a:t>Iran</a:t>
            </a:r>
            <a:endParaRPr lang="en-US" dirty="0"/>
          </a:p>
          <a:p>
            <a:pPr lvl="1"/>
            <a:r>
              <a:rPr lang="en-US" dirty="0" smtClean="0"/>
              <a:t>Canada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9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Gas Markets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Natural gas Prices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Prices differ regionally</a:t>
            </a:r>
          </a:p>
          <a:p>
            <a:r>
              <a:rPr lang="en-US" dirty="0" smtClean="0"/>
              <a:t>Natural gas is exchanged in regional markets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Oil Prices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Sold at one price, all over the world</a:t>
            </a:r>
          </a:p>
          <a:p>
            <a:r>
              <a:rPr lang="en-US" dirty="0" smtClean="0"/>
              <a:t>Exchanged in a global market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78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Gas Geopolitics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is no “OPEC” of natural gas</a:t>
            </a:r>
          </a:p>
          <a:p>
            <a:r>
              <a:rPr lang="en-US" dirty="0" smtClean="0"/>
              <a:t>However, the EU is highly dependent on Russia for natural gas</a:t>
            </a:r>
          </a:p>
          <a:p>
            <a:r>
              <a:rPr lang="en-US" dirty="0" smtClean="0"/>
              <a:t>Creates foreign policy constraints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198" y="2249486"/>
            <a:ext cx="4875213" cy="344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2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Gas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Warming</a:t>
            </a:r>
          </a:p>
          <a:p>
            <a:r>
              <a:rPr lang="en-US" dirty="0" smtClean="0"/>
              <a:t>Natural Gas Exports</a:t>
            </a:r>
          </a:p>
          <a:p>
            <a:r>
              <a:rPr lang="en-US" dirty="0" smtClean="0"/>
              <a:t>Natural Gas Prices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30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&amp; Natural Gas: Negative Positions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Environment DA</a:t>
            </a:r>
          </a:p>
          <a:p>
            <a:r>
              <a:rPr lang="en-US" dirty="0" smtClean="0"/>
              <a:t>Oil Prices DA</a:t>
            </a:r>
          </a:p>
          <a:p>
            <a:r>
              <a:rPr lang="en-US" dirty="0" smtClean="0"/>
              <a:t>Natural Gas Prices DA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Military DA</a:t>
            </a:r>
          </a:p>
          <a:p>
            <a:r>
              <a:rPr lang="en-US" dirty="0" smtClean="0"/>
              <a:t>Politics DA</a:t>
            </a:r>
          </a:p>
          <a:p>
            <a:r>
              <a:rPr lang="en-US" dirty="0" smtClean="0"/>
              <a:t>Onshore 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98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Offshore Wind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State of Offshore </a:t>
            </a:r>
            <a:r>
              <a:rPr lang="en-US" dirty="0" smtClean="0"/>
              <a:t>Wind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7649" y="2249488"/>
            <a:ext cx="4724314" cy="354171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Widespread development in Europe</a:t>
            </a:r>
          </a:p>
          <a:p>
            <a:r>
              <a:rPr lang="en-US" dirty="0" smtClean="0"/>
              <a:t>Investment beginning in the United States, but lack of incentives/regulatory certainty</a:t>
            </a:r>
          </a:p>
          <a:p>
            <a:r>
              <a:rPr lang="en-US" dirty="0" smtClean="0"/>
              <a:t>Coastal </a:t>
            </a:r>
            <a:r>
              <a:rPr lang="en-US" dirty="0"/>
              <a:t>Zone Management Act (CZMA)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8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Offshore Wind: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Warming</a:t>
            </a:r>
          </a:p>
          <a:p>
            <a:r>
              <a:rPr lang="en-US" dirty="0" smtClean="0"/>
              <a:t>Economy</a:t>
            </a:r>
          </a:p>
          <a:p>
            <a:r>
              <a:rPr lang="en-US" dirty="0" smtClean="0"/>
              <a:t>Federalism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77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Offshore Wind: Negative Positions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Case Turn: Wind Increases CO2</a:t>
            </a:r>
          </a:p>
          <a:p>
            <a:r>
              <a:rPr lang="en-US" dirty="0"/>
              <a:t>Politics DA</a:t>
            </a:r>
          </a:p>
          <a:p>
            <a:r>
              <a:rPr lang="en-US" dirty="0"/>
              <a:t>Budget DA</a:t>
            </a:r>
          </a:p>
          <a:p>
            <a:r>
              <a:rPr lang="en-US" dirty="0"/>
              <a:t>Environment DA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Electricity Prices DA</a:t>
            </a:r>
          </a:p>
          <a:p>
            <a:r>
              <a:rPr lang="en-US" dirty="0"/>
              <a:t>Onshore CP</a:t>
            </a:r>
          </a:p>
          <a:p>
            <a:r>
              <a:rPr lang="en-US" dirty="0"/>
              <a:t>Free Market CP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55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Marine Energy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Oil &amp; Natural Gas</a:t>
            </a:r>
          </a:p>
          <a:p>
            <a:r>
              <a:rPr lang="en-US" dirty="0" smtClean="0"/>
              <a:t>Offshore Wind</a:t>
            </a:r>
          </a:p>
          <a:p>
            <a:r>
              <a:rPr lang="en-US" dirty="0" smtClean="0"/>
              <a:t>Ocean Energy</a:t>
            </a:r>
          </a:p>
          <a:p>
            <a:pPr lvl="1"/>
            <a:r>
              <a:rPr lang="en-US" dirty="0" smtClean="0"/>
              <a:t>OTEC, Tidal Power, etc.</a:t>
            </a:r>
          </a:p>
          <a:p>
            <a:r>
              <a:rPr lang="en-US" dirty="0" smtClean="0"/>
              <a:t>Methane Hydrates</a:t>
            </a:r>
          </a:p>
          <a:p>
            <a:r>
              <a:rPr lang="en-US" dirty="0" smtClean="0"/>
              <a:t>Additional Offshore Energy</a:t>
            </a:r>
          </a:p>
        </p:txBody>
      </p:sp>
    </p:spTree>
    <p:extLst>
      <p:ext uri="{BB962C8B-B14F-4D97-AF65-F5344CB8AC3E}">
        <p14:creationId xmlns:p14="http://schemas.microsoft.com/office/powerpoint/2010/main" val="267074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Thermal Energy Conversion (OTEC)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www.youtube.com/watch?v=qGwsvuxuK7g</a:t>
            </a:r>
            <a:endParaRPr lang="en-US" dirty="0" smtClean="0"/>
          </a:p>
          <a:p>
            <a:r>
              <a:rPr lang="en-US" dirty="0" smtClean="0"/>
              <a:t>Works best in areas with large difference in ocean temperatures, such as Hawaii</a:t>
            </a:r>
          </a:p>
          <a:p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35925" y="2249488"/>
            <a:ext cx="4747762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State of OTEC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Fully operational OTEC plant opened in Japan in 2013</a:t>
            </a:r>
          </a:p>
          <a:p>
            <a:r>
              <a:rPr lang="en-US" dirty="0" smtClean="0"/>
              <a:t>Technical and cost challenges remain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OTEC: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Warming</a:t>
            </a:r>
          </a:p>
          <a:p>
            <a:r>
              <a:rPr lang="en-US" dirty="0" smtClean="0"/>
              <a:t>Economy</a:t>
            </a:r>
          </a:p>
          <a:p>
            <a:r>
              <a:rPr lang="en-US" dirty="0" smtClean="0"/>
              <a:t>Desalination</a:t>
            </a:r>
          </a:p>
          <a:p>
            <a:r>
              <a:rPr lang="en-US" dirty="0" smtClean="0"/>
              <a:t>Hydrogen Production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Chill-Soil Agriculture</a:t>
            </a:r>
          </a:p>
          <a:p>
            <a:r>
              <a:rPr lang="en-US" dirty="0" smtClean="0"/>
              <a:t>Aquaculture</a:t>
            </a:r>
          </a:p>
          <a:p>
            <a:r>
              <a:rPr lang="en-US" dirty="0" smtClean="0"/>
              <a:t>Mineral Extraction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86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562" y="453939"/>
            <a:ext cx="7756759" cy="582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9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OTEC: Negative Positions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Budget DA</a:t>
            </a:r>
          </a:p>
          <a:p>
            <a:r>
              <a:rPr lang="en-US" dirty="0" smtClean="0"/>
              <a:t>Politics DA</a:t>
            </a:r>
          </a:p>
          <a:p>
            <a:r>
              <a:rPr lang="en-US" dirty="0" smtClean="0"/>
              <a:t>Electricity Prices DA</a:t>
            </a:r>
          </a:p>
          <a:p>
            <a:r>
              <a:rPr lang="en-US" dirty="0" smtClean="0"/>
              <a:t>Environment DA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Land-Based CP</a:t>
            </a:r>
          </a:p>
          <a:p>
            <a:r>
              <a:rPr lang="en-US" dirty="0" smtClean="0"/>
              <a:t>EIS 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53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Uses waves to generate electricity</a:t>
            </a:r>
          </a:p>
          <a:p>
            <a:r>
              <a:rPr lang="en-US" dirty="0" smtClean="0"/>
              <a:t>Projects in Portugal and Oregon</a:t>
            </a:r>
          </a:p>
          <a:p>
            <a:r>
              <a:rPr lang="en-US" dirty="0" smtClean="0"/>
              <a:t>Environmental issues</a:t>
            </a:r>
          </a:p>
          <a:p>
            <a:pPr lvl="1"/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9441" y="2361987"/>
            <a:ext cx="4627970" cy="331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Tidal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Uses the power of the tide to create electricity</a:t>
            </a:r>
          </a:p>
          <a:p>
            <a:r>
              <a:rPr lang="en-US" dirty="0" smtClean="0"/>
              <a:t>May not be topical, depending on the type of tidal power</a:t>
            </a:r>
          </a:p>
          <a:p>
            <a:r>
              <a:rPr lang="en-US" dirty="0" smtClean="0"/>
              <a:t>Environmental issues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7725" y="2509884"/>
            <a:ext cx="4442446" cy="302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6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Current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Uses ocean currents to generate electricity</a:t>
            </a:r>
          </a:p>
          <a:p>
            <a:r>
              <a:rPr lang="en-US" dirty="0" smtClean="0"/>
              <a:t>Least developed type of ocean energy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6767" y="2566706"/>
            <a:ext cx="4840644" cy="270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Methane Hydrates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methane Hydrates?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Methane </a:t>
            </a:r>
            <a:r>
              <a:rPr lang="en-US" dirty="0"/>
              <a:t>hydrate: a large amount of methane is trapped within a crystal structure of water, forming a solid similar to </a:t>
            </a:r>
            <a:r>
              <a:rPr lang="en-US" dirty="0" smtClean="0"/>
              <a:t>ice</a:t>
            </a:r>
          </a:p>
          <a:p>
            <a:r>
              <a:rPr lang="en-US" dirty="0" smtClean="0"/>
              <a:t>Found in sea-floor sediments and arctic permafrost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01280" y="1862474"/>
            <a:ext cx="2794490" cy="413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0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and Natural Gas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4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State of Methane Hydrate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Test drillings in Canada and Japan</a:t>
            </a:r>
          </a:p>
          <a:p>
            <a:r>
              <a:rPr lang="en-US" dirty="0" smtClean="0"/>
              <a:t>Becoming cost-effective</a:t>
            </a:r>
          </a:p>
          <a:p>
            <a:r>
              <a:rPr lang="en-US" dirty="0" smtClean="0"/>
              <a:t>Seen as a potential breakthrough source of energy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301708"/>
            <a:ext cx="4875213" cy="343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0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Methane Hydrates: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Warming</a:t>
            </a:r>
          </a:p>
          <a:p>
            <a:r>
              <a:rPr lang="en-US" dirty="0" smtClean="0"/>
              <a:t>Economy</a:t>
            </a:r>
          </a:p>
          <a:p>
            <a:r>
              <a:rPr lang="en-US" dirty="0" smtClean="0"/>
              <a:t>Energy Leadership</a:t>
            </a:r>
          </a:p>
          <a:p>
            <a:r>
              <a:rPr lang="en-US" dirty="0" smtClean="0"/>
              <a:t>Arctic/Russia</a:t>
            </a:r>
          </a:p>
        </p:txBody>
      </p:sp>
    </p:spTree>
    <p:extLst>
      <p:ext uri="{BB962C8B-B14F-4D97-AF65-F5344CB8AC3E}">
        <p14:creationId xmlns:p14="http://schemas.microsoft.com/office/powerpoint/2010/main" val="176532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Methane Hydrates: Negative 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Warming DA</a:t>
            </a:r>
          </a:p>
          <a:p>
            <a:r>
              <a:rPr lang="en-US" dirty="0" smtClean="0"/>
              <a:t>Technical/Solvency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6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energy types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8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Floating Nuclear Power Plants (FNPP)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Russia has invested in FNPPs</a:t>
            </a:r>
          </a:p>
          <a:p>
            <a:r>
              <a:rPr lang="en-US" dirty="0" smtClean="0"/>
              <a:t>New 2014 solvency advocates</a:t>
            </a:r>
          </a:p>
          <a:p>
            <a:r>
              <a:rPr lang="en-US" dirty="0" smtClean="0"/>
              <a:t>Potential advantages include: Warming, Desalination, Hegemony</a:t>
            </a:r>
          </a:p>
          <a:p>
            <a:r>
              <a:rPr lang="en-US" dirty="0" smtClean="0"/>
              <a:t>Environment DA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5371" y="2487479"/>
            <a:ext cx="5081946" cy="286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4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Undersea Coal Gasification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Coal gasification</a:t>
            </a:r>
          </a:p>
          <a:p>
            <a:r>
              <a:rPr lang="en-US" dirty="0"/>
              <a:t>Syngas: fuel gas mixture </a:t>
            </a:r>
            <a:r>
              <a:rPr lang="en-US" dirty="0" smtClean="0"/>
              <a:t>consisting </a:t>
            </a:r>
            <a:r>
              <a:rPr lang="en-US" dirty="0"/>
              <a:t>of </a:t>
            </a:r>
            <a:r>
              <a:rPr lang="en-US" dirty="0" smtClean="0"/>
              <a:t>hydrogen and natural gas</a:t>
            </a:r>
          </a:p>
          <a:p>
            <a:r>
              <a:rPr lang="en-US" dirty="0" smtClean="0"/>
              <a:t>Warming Advantage?</a:t>
            </a:r>
          </a:p>
          <a:p>
            <a:r>
              <a:rPr lang="en-US" dirty="0" smtClean="0"/>
              <a:t>Pollution DA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84659" y="2368734"/>
            <a:ext cx="4043669" cy="320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5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Offshore Solar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Currently being developed in Japan</a:t>
            </a:r>
          </a:p>
          <a:p>
            <a:r>
              <a:rPr lang="en-US" dirty="0" smtClean="0"/>
              <a:t>Technology is not very advanced, not a likely affirmative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9612" y="2249486"/>
            <a:ext cx="4999029" cy="322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2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Marine Algae Biofuels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Algae biofuels are typically freshwater</a:t>
            </a:r>
          </a:p>
          <a:p>
            <a:r>
              <a:rPr lang="en-US" dirty="0" smtClean="0"/>
              <a:t>Marine algae biofuels are possible but underdeveloped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97707" y="1999478"/>
            <a:ext cx="3791722" cy="379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1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&amp; Natural Gas: Similarities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Hydrocarbon: a substance that contains only carbon and </a:t>
            </a:r>
            <a:r>
              <a:rPr lang="en-US" dirty="0" smtClean="0"/>
              <a:t>hydrogen</a:t>
            </a:r>
          </a:p>
          <a:p>
            <a:r>
              <a:rPr lang="en-US" dirty="0" smtClean="0"/>
              <a:t>Oil &amp; Natural Gas are often found together in underground reservoirs</a:t>
            </a:r>
          </a:p>
          <a:p>
            <a:r>
              <a:rPr lang="en-US" dirty="0" smtClean="0"/>
              <a:t>Reservoirs</a:t>
            </a:r>
            <a:r>
              <a:rPr lang="en-US" dirty="0"/>
              <a:t>: rock formations that hold oil, natural gas or both within their pores.</a:t>
            </a:r>
          </a:p>
        </p:txBody>
      </p:sp>
    </p:spTree>
    <p:extLst>
      <p:ext uri="{BB962C8B-B14F-4D97-AF65-F5344CB8AC3E}">
        <p14:creationId xmlns:p14="http://schemas.microsoft.com/office/powerpoint/2010/main" val="277723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What is oil used for?</a:t>
            </a:r>
          </a:p>
          <a:p>
            <a:pPr lvl="1"/>
            <a:r>
              <a:rPr lang="en-US" dirty="0" smtClean="0"/>
              <a:t>Transportation fuels (gasoline, diesel, etc.)</a:t>
            </a:r>
          </a:p>
          <a:p>
            <a:pPr lvl="1"/>
            <a:r>
              <a:rPr lang="en-US" dirty="0" smtClean="0"/>
              <a:t>Plastics</a:t>
            </a:r>
          </a:p>
          <a:p>
            <a:pPr lvl="1"/>
            <a:r>
              <a:rPr lang="en-US" dirty="0" smtClean="0"/>
              <a:t>Asphalt</a:t>
            </a:r>
          </a:p>
          <a:p>
            <a:pPr lvl="1"/>
            <a:r>
              <a:rPr lang="en-US" dirty="0" smtClean="0"/>
              <a:t>Fertilizer</a:t>
            </a:r>
          </a:p>
          <a:p>
            <a:pPr lvl="1"/>
            <a:r>
              <a:rPr lang="en-US" dirty="0" smtClean="0"/>
              <a:t>Heat</a:t>
            </a:r>
          </a:p>
          <a:p>
            <a:pPr lvl="1"/>
            <a:r>
              <a:rPr lang="en-US" dirty="0" smtClean="0"/>
              <a:t>Some electricity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Who produces oil? (Top 5)</a:t>
            </a:r>
          </a:p>
          <a:p>
            <a:pPr lvl="1"/>
            <a:r>
              <a:rPr lang="en-US" dirty="0" smtClean="0"/>
              <a:t>Russia</a:t>
            </a:r>
          </a:p>
          <a:p>
            <a:pPr lvl="1"/>
            <a:r>
              <a:rPr lang="en-US" dirty="0" smtClean="0"/>
              <a:t>Saudi Arabia</a:t>
            </a:r>
          </a:p>
          <a:p>
            <a:pPr lvl="1"/>
            <a:r>
              <a:rPr lang="en-US" dirty="0" smtClean="0"/>
              <a:t>United States</a:t>
            </a:r>
          </a:p>
          <a:p>
            <a:pPr lvl="1"/>
            <a:r>
              <a:rPr lang="en-US" dirty="0" smtClean="0"/>
              <a:t>Iran</a:t>
            </a:r>
          </a:p>
          <a:p>
            <a:pPr lvl="1"/>
            <a:r>
              <a:rPr lang="en-US" dirty="0" smtClean="0"/>
              <a:t>China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0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Supply</a:t>
            </a:r>
            <a:r>
              <a:rPr lang="en-US" dirty="0"/>
              <a:t>: the total amount of a specific good or service that is available to consumers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Demand</a:t>
            </a:r>
            <a:r>
              <a:rPr lang="en-US" dirty="0"/>
              <a:t>: how much (quantity) of a product or service is desired by buyers</a:t>
            </a:r>
          </a:p>
        </p:txBody>
      </p:sp>
    </p:spTree>
    <p:extLst>
      <p:ext uri="{BB962C8B-B14F-4D97-AF65-F5344CB8AC3E}">
        <p14:creationId xmlns:p14="http://schemas.microsoft.com/office/powerpoint/2010/main" val="260406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Geopolitics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Organization </a:t>
            </a:r>
            <a:r>
              <a:rPr lang="en-US" dirty="0"/>
              <a:t>of the Petroleum Exporting </a:t>
            </a:r>
            <a:r>
              <a:rPr lang="en-US" dirty="0" smtClean="0"/>
              <a:t>Countries (OPEC)</a:t>
            </a:r>
          </a:p>
          <a:p>
            <a:r>
              <a:rPr lang="en-US" dirty="0" smtClean="0"/>
              <a:t>Members</a:t>
            </a:r>
            <a:r>
              <a:rPr lang="en-US" dirty="0"/>
              <a:t>: Iraq, Kuwait, Iran, Saudi Arabia, Venezuela, Libya, United Arab Emirates, Qatar, Algeria, Nigeria, Ecuador, Angola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32117" y="2097088"/>
            <a:ext cx="5228574" cy="284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4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970" y="306365"/>
            <a:ext cx="7746696" cy="619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5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Oil Independence</a:t>
            </a:r>
          </a:p>
          <a:p>
            <a:r>
              <a:rPr lang="en-US" dirty="0" smtClean="0"/>
              <a:t>Oil Prices</a:t>
            </a:r>
          </a:p>
          <a:p>
            <a:r>
              <a:rPr lang="en-US" dirty="0" smtClean="0"/>
              <a:t>Economic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5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TC104033919[[fn=Circuit]]</Template>
  <TotalTime>2038</TotalTime>
  <Words>671</Words>
  <Application>Microsoft Office PowerPoint</Application>
  <PresentationFormat>Widescreen</PresentationFormat>
  <Paragraphs>155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Trebuchet MS</vt:lpstr>
      <vt:lpstr>Tw Cen MT</vt:lpstr>
      <vt:lpstr>Circuit</vt:lpstr>
      <vt:lpstr>Energy on the Oceans Topic</vt:lpstr>
      <vt:lpstr>Overview</vt:lpstr>
      <vt:lpstr>Oil and Natural Gas</vt:lpstr>
      <vt:lpstr>Oil &amp; Natural Gas: Similarities</vt:lpstr>
      <vt:lpstr>Oil Basics</vt:lpstr>
      <vt:lpstr>Oil Economics</vt:lpstr>
      <vt:lpstr>Oil Geopolitics</vt:lpstr>
      <vt:lpstr>PowerPoint Presentation</vt:lpstr>
      <vt:lpstr>Oil Advantages</vt:lpstr>
      <vt:lpstr>Natural Gas Basics</vt:lpstr>
      <vt:lpstr>Natural Gas Markets</vt:lpstr>
      <vt:lpstr>Natural Gas Geopolitics</vt:lpstr>
      <vt:lpstr>Natural Gas Advantages</vt:lpstr>
      <vt:lpstr>Oil &amp; Natural Gas: Negative Positions</vt:lpstr>
      <vt:lpstr>Offshore Wind</vt:lpstr>
      <vt:lpstr>Current State of Offshore Wind</vt:lpstr>
      <vt:lpstr>Offshore Wind: Advantages</vt:lpstr>
      <vt:lpstr>Offshore Wind: Negative Positions</vt:lpstr>
      <vt:lpstr>Marine Energy</vt:lpstr>
      <vt:lpstr>Ocean Thermal Energy Conversion (OTEC)</vt:lpstr>
      <vt:lpstr>Current State of OTEC Development</vt:lpstr>
      <vt:lpstr>OTEC: Advantages</vt:lpstr>
      <vt:lpstr>PowerPoint Presentation</vt:lpstr>
      <vt:lpstr>OTEC: Negative Positions</vt:lpstr>
      <vt:lpstr>Wave Power</vt:lpstr>
      <vt:lpstr>Tidal Power</vt:lpstr>
      <vt:lpstr>Ocean Current Power</vt:lpstr>
      <vt:lpstr>Methane Hydrates</vt:lpstr>
      <vt:lpstr>What are methane Hydrates?</vt:lpstr>
      <vt:lpstr>Current State of Methane Hydrate Production</vt:lpstr>
      <vt:lpstr>Methane Hydrates: Advantages</vt:lpstr>
      <vt:lpstr>Methane Hydrates: Negative Arguments</vt:lpstr>
      <vt:lpstr>Additional energy types</vt:lpstr>
      <vt:lpstr>Floating Nuclear Power Plants (FNPP)</vt:lpstr>
      <vt:lpstr>Undersea Coal Gasification</vt:lpstr>
      <vt:lpstr>Offshore Solar</vt:lpstr>
      <vt:lpstr>Marine Algae Biofuels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lecture</dc:title>
  <dc:creator>Miranda Ehrlich</dc:creator>
  <cp:lastModifiedBy>Miranda Ehrlich</cp:lastModifiedBy>
  <cp:revision>19</cp:revision>
  <dcterms:created xsi:type="dcterms:W3CDTF">2014-06-20T19:20:06Z</dcterms:created>
  <dcterms:modified xsi:type="dcterms:W3CDTF">2014-06-25T00:18:58Z</dcterms:modified>
</cp:coreProperties>
</file>